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  <p:sldMasterId id="2147483661" r:id="rId2"/>
  </p:sldMasterIdLst>
  <p:notesMasterIdLst>
    <p:notesMasterId r:id="rId13"/>
  </p:notesMasterIdLst>
  <p:sldIdLst>
    <p:sldId id="312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67F650E-E064-43CD-BD01-0904D543AEDC}">
  <a:tblStyle styleId="{F67F650E-E064-43CD-BD01-0904D543AEDC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7E8E7"/>
          </a:solidFill>
        </a:fill>
      </a:tcStyle>
    </a:wholeTbl>
    <a:band1H>
      <a:tcTxStyle/>
      <a:tcStyle>
        <a:tcBdr/>
        <a:fill>
          <a:solidFill>
            <a:srgbClr val="EFCEC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EFCEC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621" autoAdjust="0"/>
    <p:restoredTop sz="94674"/>
  </p:normalViewPr>
  <p:slideViewPr>
    <p:cSldViewPr snapToGrid="0">
      <p:cViewPr varScale="1">
        <p:scale>
          <a:sx n="108" d="100"/>
          <a:sy n="108" d="100"/>
        </p:scale>
        <p:origin x="108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387171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Shape 1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Shape 13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Shape 1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Open Sans"/>
              <a:buNone/>
              <a:defRPr sz="11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GB"/>
              <a:t>Copyright © 2018 by Pearson Education     Gold Experience 2nd Edition B2+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2pPr>
            <a:lvl3pPr lvl="2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3pPr>
            <a:lvl4pPr lvl="3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4pPr>
            <a:lvl5pPr lvl="4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5pPr>
            <a:lvl6pPr lvl="5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6pPr>
            <a:lvl7pPr lvl="6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7pPr>
            <a:lvl8pPr lvl="7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8pPr>
            <a:lvl9pPr lvl="8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ctr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24824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346592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615233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770945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821224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119828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510651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17645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2pPr>
            <a:lvl3pPr lvl="2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3pPr>
            <a:lvl4pPr lvl="3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4pPr>
            <a:lvl5pPr lvl="4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5pPr>
            <a:lvl6pPr lvl="5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6pPr>
            <a:lvl7pPr lvl="6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7pPr>
            <a:lvl8pPr lvl="7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8pPr>
            <a:lvl9pPr lvl="8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791118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99629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474131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910387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558756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944279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0293919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900548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6132706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277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1418305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0997780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73751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5920562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9648560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5551698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6272098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5853544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1954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79099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6969003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3219710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092373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0653582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6717901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37301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2pPr>
            <a:lvl3pPr lvl="2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3pPr>
            <a:lvl4pPr lvl="3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4pPr>
            <a:lvl5pPr lvl="4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5pPr>
            <a:lvl6pPr lvl="5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6pPr>
            <a:lvl7pPr lvl="6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7pPr>
            <a:lvl8pPr lvl="7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8pPr>
            <a:lvl9pPr lvl="8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3621760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693" r:id="rId32"/>
    <p:sldLayoutId id="2147483694" r:id="rId33"/>
    <p:sldLayoutId id="2147483695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i="0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B2+</a:t>
            </a:r>
            <a:br>
              <a:rPr lang="pl-PL" dirty="0"/>
            </a:br>
            <a:r>
              <a:rPr lang="pl-PL" dirty="0" err="1"/>
              <a:t>cleft</a:t>
            </a:r>
            <a:r>
              <a:rPr lang="pl-PL" dirty="0"/>
              <a:t> </a:t>
            </a:r>
            <a:r>
              <a:rPr lang="pl-PL" dirty="0" err="1"/>
              <a:t>sentences</a:t>
            </a:r>
            <a:br>
              <a:rPr lang="pl-PL" dirty="0"/>
            </a:br>
            <a:r>
              <a:rPr lang="pl-PL" dirty="0"/>
              <a:t>for </a:t>
            </a:r>
            <a:r>
              <a:rPr lang="pl-PL" dirty="0" err="1"/>
              <a:t>emphasis</a:t>
            </a:r>
            <a:endParaRPr sz="3800" b="1" i="0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  <p:sp>
        <p:nvSpPr>
          <p:cNvPr id="12" name="Google Shape;517;p72">
            <a:extLst>
              <a:ext uri="{FF2B5EF4-FFF2-40B4-BE49-F238E27FC236}">
                <a16:creationId xmlns:a16="http://schemas.microsoft.com/office/drawing/2014/main" id="{89EDBE02-5754-4A66-9722-9C8DE0AC6A09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516;p72">
            <a:extLst>
              <a:ext uri="{FF2B5EF4-FFF2-40B4-BE49-F238E27FC236}">
                <a16:creationId xmlns:a16="http://schemas.microsoft.com/office/drawing/2014/main" id="{BE80073F-A3F0-4AD1-B0C1-6C85912A7C79}"/>
              </a:ext>
            </a:extLst>
          </p:cNvPr>
          <p:cNvSpPr txBox="1">
            <a:spLocks/>
          </p:cNvSpPr>
          <p:nvPr/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Recommended for</a:t>
            </a:r>
            <a:r>
              <a:rPr kumimoji="0" lang="pl-PL" sz="1800" b="0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: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Gold Experience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Focus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High Note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85888164"/>
      </p:ext>
    </p:extLst>
  </p:cSld>
  <p:clrMapOvr>
    <a:masterClrMapping/>
  </p:clrMapOvr>
  <p:transition spd="med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/>
          <p:nvPr/>
        </p:nvSpPr>
        <p:spPr>
          <a:xfrm>
            <a:off x="819783" y="4201121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1600"/>
              <a:buFont typeface="Noto Sans Symbols"/>
              <a:buNone/>
            </a:pPr>
            <a:endParaRPr sz="1600" b="0" i="1" u="none" strike="noStrike" cap="none">
              <a:solidFill>
                <a:srgbClr val="99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2" name="Shape 172"/>
          <p:cNvSpPr txBox="1"/>
          <p:nvPr/>
        </p:nvSpPr>
        <p:spPr>
          <a:xfrm>
            <a:off x="514983" y="4795880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400"/>
              <a:buFont typeface="Noto Sans Symbols"/>
              <a:buNone/>
            </a:pPr>
            <a:endParaRPr sz="1600" b="0" i="1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3" name="Shape 173"/>
          <p:cNvSpPr txBox="1"/>
          <p:nvPr/>
        </p:nvSpPr>
        <p:spPr>
          <a:xfrm>
            <a:off x="514975" y="1614950"/>
            <a:ext cx="9593100" cy="4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-US" sz="1600" dirty="0"/>
              <a:t>Helen speaks about her job all the time.					</a:t>
            </a:r>
            <a:r>
              <a:rPr lang="en-US" sz="1600" b="1" dirty="0"/>
              <a:t>WHAT </a:t>
            </a:r>
            <a:endParaRPr sz="1600" b="1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/>
          </a:p>
        </p:txBody>
      </p:sp>
      <p:sp>
        <p:nvSpPr>
          <p:cNvPr id="174" name="Shape 174"/>
          <p:cNvSpPr txBox="1"/>
          <p:nvPr/>
        </p:nvSpPr>
        <p:spPr>
          <a:xfrm>
            <a:off x="983645" y="1976075"/>
            <a:ext cx="52902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C00000"/>
                </a:solidFill>
              </a:rPr>
              <a:t>What Helen speaks about all the time is her job.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Shape 176"/>
          <p:cNvSpPr txBox="1"/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7" name="Shape 177"/>
          <p:cNvSpPr txBox="1"/>
          <p:nvPr/>
        </p:nvSpPr>
        <p:spPr>
          <a:xfrm>
            <a:off x="464551" y="905812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Arial"/>
              <a:buNone/>
            </a:pPr>
            <a:r>
              <a:rPr lang="en-US" sz="20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Rewrite these sentences using the words in capitals.</a:t>
            </a:r>
            <a:endParaRPr sz="2000" b="1" i="1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8" name="Shape 178"/>
          <p:cNvSpPr txBox="1"/>
          <p:nvPr/>
        </p:nvSpPr>
        <p:spPr>
          <a:xfrm>
            <a:off x="514975" y="2324200"/>
            <a:ext cx="9593100" cy="4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 startAt="2"/>
            </a:pPr>
            <a:r>
              <a:rPr lang="en-US" sz="1600" dirty="0"/>
              <a:t>There is no way that Andrew earns so much money.				</a:t>
            </a:r>
            <a:r>
              <a:rPr lang="en-US" sz="1600" b="1" dirty="0"/>
              <a:t>DOES</a:t>
            </a:r>
            <a:endParaRPr sz="1600" b="1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/>
          </a:p>
        </p:txBody>
      </p:sp>
      <p:sp>
        <p:nvSpPr>
          <p:cNvPr id="179" name="Shape 179"/>
          <p:cNvSpPr txBox="1"/>
          <p:nvPr/>
        </p:nvSpPr>
        <p:spPr>
          <a:xfrm>
            <a:off x="514975" y="3096963"/>
            <a:ext cx="9593100" cy="4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 startAt="3"/>
            </a:pPr>
            <a:r>
              <a:rPr lang="en-US" sz="1600" dirty="0"/>
              <a:t>Sam has visited Brazil and Argentina.					</a:t>
            </a:r>
            <a:r>
              <a:rPr lang="en-US" sz="1600" b="1" dirty="0"/>
              <a:t>NOT ONLY</a:t>
            </a:r>
            <a:endParaRPr sz="1600" b="1" dirty="0"/>
          </a:p>
        </p:txBody>
      </p:sp>
      <p:sp>
        <p:nvSpPr>
          <p:cNvPr id="180" name="Shape 180"/>
          <p:cNvSpPr txBox="1"/>
          <p:nvPr/>
        </p:nvSpPr>
        <p:spPr>
          <a:xfrm>
            <a:off x="514975" y="3814788"/>
            <a:ext cx="9593100" cy="4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 startAt="4"/>
            </a:pPr>
            <a:r>
              <a:rPr lang="en-US" sz="1600" dirty="0"/>
              <a:t>Eddie didn’t find the money anywhere.					</a:t>
            </a:r>
            <a:r>
              <a:rPr lang="en-US" sz="1600" b="1" dirty="0"/>
              <a:t>DID</a:t>
            </a:r>
            <a:endParaRPr sz="1600" b="1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/>
          </a:p>
        </p:txBody>
      </p:sp>
      <p:sp>
        <p:nvSpPr>
          <p:cNvPr id="181" name="Shape 181"/>
          <p:cNvSpPr txBox="1"/>
          <p:nvPr/>
        </p:nvSpPr>
        <p:spPr>
          <a:xfrm>
            <a:off x="514975" y="4532625"/>
            <a:ext cx="9593100" cy="4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 startAt="5"/>
            </a:pPr>
            <a:r>
              <a:rPr lang="en-US" sz="1600" dirty="0"/>
              <a:t>Angie and Tim adored their dog more than anything.				</a:t>
            </a:r>
            <a:r>
              <a:rPr lang="en-US" sz="1600" b="1" dirty="0"/>
              <a:t>WAS</a:t>
            </a:r>
            <a:endParaRPr sz="1600" b="1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/>
          </a:p>
        </p:txBody>
      </p:sp>
      <p:sp>
        <p:nvSpPr>
          <p:cNvPr id="182" name="Shape 182"/>
          <p:cNvSpPr txBox="1"/>
          <p:nvPr/>
        </p:nvSpPr>
        <p:spPr>
          <a:xfrm>
            <a:off x="983645" y="2697350"/>
            <a:ext cx="52902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C00000"/>
                </a:solidFill>
              </a:rPr>
              <a:t>No way does Andrew earn so much money.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Shape 183"/>
          <p:cNvSpPr txBox="1"/>
          <p:nvPr/>
        </p:nvSpPr>
        <p:spPr>
          <a:xfrm>
            <a:off x="983645" y="3494025"/>
            <a:ext cx="52902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C00000"/>
                </a:solidFill>
              </a:rPr>
              <a:t>Not only Sam visited Brazil, but also Argentina.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Shape 184"/>
          <p:cNvSpPr txBox="1"/>
          <p:nvPr/>
        </p:nvSpPr>
        <p:spPr>
          <a:xfrm>
            <a:off x="983645" y="4144938"/>
            <a:ext cx="52902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C00000"/>
                </a:solidFill>
              </a:rPr>
              <a:t>Nowhere did Eddie find the money.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Shape 185"/>
          <p:cNvSpPr txBox="1"/>
          <p:nvPr/>
        </p:nvSpPr>
        <p:spPr>
          <a:xfrm>
            <a:off x="983650" y="4866525"/>
            <a:ext cx="59619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C00000"/>
                </a:solidFill>
              </a:rPr>
              <a:t>What Angie and Tim adored more than anything was their dog.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65;p15">
            <a:extLst>
              <a:ext uri="{FF2B5EF4-FFF2-40B4-BE49-F238E27FC236}">
                <a16:creationId xmlns:a16="http://schemas.microsoft.com/office/drawing/2014/main" id="{E7D7756A-3D5F-4AC3-832E-75A4A755D4A1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10058399" cy="1609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What is a cleft sentence?</a:t>
            </a:r>
            <a:r>
              <a:rPr lang="en-US" sz="44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4" name="Shape 64"/>
          <p:cNvSpPr txBox="1">
            <a:spLocks noGrp="1"/>
          </p:cNvSpPr>
          <p:nvPr>
            <p:ph type="body" idx="4294967295"/>
          </p:nvPr>
        </p:nvSpPr>
        <p:spPr>
          <a:xfrm>
            <a:off x="684838" y="2739129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There are many different types of cleft sentences, but let’s look at two in particular:</a:t>
            </a: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Inversions with certain negative adverbs and phrases.</a:t>
            </a: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Cleft sentences introduced with </a:t>
            </a:r>
            <a:r>
              <a:rPr lang="en-US" sz="2000" i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What</a:t>
            </a: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sz="2000" b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9E3611"/>
              </a:buClr>
              <a:buSzPts val="1700"/>
              <a:buFont typeface="Noto Sans Symbols"/>
              <a:buNone/>
            </a:pP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6" name="Shape 66"/>
          <p:cNvSpPr/>
          <p:nvPr/>
        </p:nvSpPr>
        <p:spPr>
          <a:xfrm>
            <a:off x="8903368" y="5226518"/>
            <a:ext cx="2791327" cy="1117385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When and why do we use them?</a:t>
            </a:r>
            <a:endParaRPr/>
          </a:p>
        </p:txBody>
      </p:sp>
      <p:sp>
        <p:nvSpPr>
          <p:cNvPr id="6" name="Google Shape;65;p15">
            <a:extLst>
              <a:ext uri="{FF2B5EF4-FFF2-40B4-BE49-F238E27FC236}">
                <a16:creationId xmlns:a16="http://schemas.microsoft.com/office/drawing/2014/main" id="{4C1544F8-6AC0-4A9F-BF02-CE7618B03282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 idx="4294967295"/>
          </p:nvPr>
        </p:nvSpPr>
        <p:spPr>
          <a:xfrm>
            <a:off x="450599" y="229375"/>
            <a:ext cx="10900800" cy="13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 we use them?</a:t>
            </a:r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body" idx="4294967295"/>
          </p:nvPr>
        </p:nvSpPr>
        <p:spPr>
          <a:xfrm>
            <a:off x="450599" y="888475"/>
            <a:ext cx="10547700" cy="73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Look at the two pairs of examples and answer the questions. </a:t>
            </a:r>
            <a:endParaRPr sz="200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3" name="Shape 73"/>
          <p:cNvSpPr/>
          <p:nvPr/>
        </p:nvSpPr>
        <p:spPr>
          <a:xfrm>
            <a:off x="8747950" y="5677325"/>
            <a:ext cx="1959600" cy="989400"/>
          </a:xfrm>
          <a:prstGeom prst="cloudCallout">
            <a:avLst>
              <a:gd name="adj1" fmla="val 20125"/>
              <a:gd name="adj2" fmla="val -84094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5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Sentence B</a:t>
            </a:r>
            <a:endParaRPr sz="1500"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4" name="Shape 74"/>
          <p:cNvSpPr/>
          <p:nvPr/>
        </p:nvSpPr>
        <p:spPr>
          <a:xfrm>
            <a:off x="4934075" y="5650325"/>
            <a:ext cx="2137800" cy="1043400"/>
          </a:xfrm>
          <a:prstGeom prst="cloudCallout">
            <a:avLst>
              <a:gd name="adj1" fmla="val -5492"/>
              <a:gd name="adj2" fmla="val -81364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5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Sentence B</a:t>
            </a:r>
            <a:endParaRPr sz="1500"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6" name="Shape 76"/>
          <p:cNvSpPr/>
          <p:nvPr/>
        </p:nvSpPr>
        <p:spPr>
          <a:xfrm>
            <a:off x="5136750" y="3864263"/>
            <a:ext cx="2393100" cy="1265100"/>
          </a:xfrm>
          <a:prstGeom prst="wedgeRoundRectCallout">
            <a:avLst>
              <a:gd name="adj1" fmla="val 58413"/>
              <a:gd name="adj2" fmla="val -92908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5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 which sentence is there more focus on WHAT is adored rather than WHO adores it?</a:t>
            </a:r>
            <a:endParaRPr sz="15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7" name="Shape 77"/>
          <p:cNvSpPr/>
          <p:nvPr/>
        </p:nvSpPr>
        <p:spPr>
          <a:xfrm>
            <a:off x="9192825" y="3877762"/>
            <a:ext cx="2229300" cy="1265100"/>
          </a:xfrm>
          <a:prstGeom prst="wedgeRoundRectCallout">
            <a:avLst>
              <a:gd name="adj1" fmla="val -58005"/>
              <a:gd name="adj2" fmla="val -91498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5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Which sentence (A or B) is stronger or has more emphasis?</a:t>
            </a:r>
            <a:endParaRPr sz="1500"/>
          </a:p>
        </p:txBody>
      </p:sp>
      <p:pic>
        <p:nvPicPr>
          <p:cNvPr id="78" name="Shape 7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73250" y="1430125"/>
            <a:ext cx="1913175" cy="1913175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Shape 79"/>
          <p:cNvSpPr txBox="1"/>
          <p:nvPr/>
        </p:nvSpPr>
        <p:spPr>
          <a:xfrm>
            <a:off x="584075" y="1541575"/>
            <a:ext cx="5115300" cy="91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Font typeface="Open Sans"/>
              <a:buAutoNum type="alphaUcPeriod"/>
            </a:pPr>
            <a:r>
              <a:rPr lang="en-US" sz="2000">
                <a:latin typeface="Open Sans"/>
                <a:ea typeface="Open Sans"/>
                <a:cs typeface="Open Sans"/>
                <a:sym typeface="Open Sans"/>
              </a:rPr>
              <a:t>I have never told a lie.</a:t>
            </a:r>
            <a:endParaRPr sz="200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Font typeface="Open Sans"/>
              <a:buAutoNum type="alphaUcPeriod"/>
            </a:pPr>
            <a:r>
              <a:rPr lang="en-US" sz="2000">
                <a:latin typeface="Open Sans"/>
                <a:ea typeface="Open Sans"/>
                <a:cs typeface="Open Sans"/>
                <a:sym typeface="Open Sans"/>
              </a:rPr>
              <a:t>Never have I told a lie.</a:t>
            </a:r>
            <a:endParaRPr sz="200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0" name="Shape 80"/>
          <p:cNvSpPr txBox="1"/>
          <p:nvPr/>
        </p:nvSpPr>
        <p:spPr>
          <a:xfrm>
            <a:off x="584075" y="2630550"/>
            <a:ext cx="5115300" cy="91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Font typeface="Open Sans"/>
              <a:buAutoNum type="alphaUcPeriod"/>
            </a:pPr>
            <a:r>
              <a:rPr lang="en-US" sz="2000">
                <a:latin typeface="Open Sans"/>
                <a:ea typeface="Open Sans"/>
                <a:cs typeface="Open Sans"/>
                <a:sym typeface="Open Sans"/>
              </a:rPr>
              <a:t>Mary really adores dogs.</a:t>
            </a:r>
            <a:endParaRPr sz="200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Font typeface="Open Sans"/>
              <a:buAutoNum type="alphaUcPeriod"/>
            </a:pPr>
            <a:r>
              <a:rPr lang="en-US" sz="2000">
                <a:latin typeface="Open Sans"/>
                <a:ea typeface="Open Sans"/>
                <a:cs typeface="Open Sans"/>
                <a:sym typeface="Open Sans"/>
              </a:rPr>
              <a:t>What Mary really adores is dogs.</a:t>
            </a:r>
            <a:endParaRPr sz="200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" name="Google Shape;65;p15">
            <a:extLst>
              <a:ext uri="{FF2B5EF4-FFF2-40B4-BE49-F238E27FC236}">
                <a16:creationId xmlns:a16="http://schemas.microsoft.com/office/drawing/2014/main" id="{DC44BCCE-D5C8-4EF1-9BCE-FFDDB1D9F2C5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/>
        </p:nvSpPr>
        <p:spPr>
          <a:xfrm>
            <a:off x="450599" y="229375"/>
            <a:ext cx="11409600" cy="13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 we use them?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7" name="Shape 87"/>
          <p:cNvSpPr txBox="1"/>
          <p:nvPr/>
        </p:nvSpPr>
        <p:spPr>
          <a:xfrm>
            <a:off x="464549" y="879050"/>
            <a:ext cx="9586800" cy="73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 </a:t>
            </a:r>
            <a:r>
              <a:rPr lang="en-US" sz="20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emphasis </a:t>
            </a: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and to </a:t>
            </a:r>
            <a:r>
              <a:rPr lang="en-US" sz="20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focus attention </a:t>
            </a: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on a specific thing or person.</a:t>
            </a:r>
            <a:endParaRPr sz="200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8" name="Shape 88"/>
          <p:cNvSpPr/>
          <p:nvPr/>
        </p:nvSpPr>
        <p:spPr>
          <a:xfrm>
            <a:off x="5406075" y="3019025"/>
            <a:ext cx="2700600" cy="1312200"/>
          </a:xfrm>
          <a:prstGeom prst="wedgeRoundRectCallout">
            <a:avLst>
              <a:gd name="adj1" fmla="val 104780"/>
              <a:gd name="adj2" fmla="val -27372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Pronunciation is important here. We would usually stress the negative adverb.</a:t>
            </a:r>
            <a:endParaRPr/>
          </a:p>
        </p:txBody>
      </p:sp>
      <p:pic>
        <p:nvPicPr>
          <p:cNvPr id="89" name="Shape 8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84225" y="2315725"/>
            <a:ext cx="1718450" cy="1718450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Shape 90"/>
          <p:cNvSpPr/>
          <p:nvPr/>
        </p:nvSpPr>
        <p:spPr>
          <a:xfrm>
            <a:off x="5406075" y="1460150"/>
            <a:ext cx="2654100" cy="1236300"/>
          </a:xfrm>
          <a:prstGeom prst="wedgeRoundRectCallout">
            <a:avLst>
              <a:gd name="adj1" fmla="val 105946"/>
              <a:gd name="adj2" fmla="val 52867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By moving the negative adverb to the beginning of the sentence, it gives it emphasis.</a:t>
            </a:r>
            <a:endParaRPr/>
          </a:p>
        </p:txBody>
      </p:sp>
      <p:sp>
        <p:nvSpPr>
          <p:cNvPr id="91" name="Shape 91"/>
          <p:cNvSpPr/>
          <p:nvPr/>
        </p:nvSpPr>
        <p:spPr>
          <a:xfrm>
            <a:off x="5406075" y="4719400"/>
            <a:ext cx="2700600" cy="1236300"/>
          </a:xfrm>
          <a:prstGeom prst="wedgeRoundRectCallout">
            <a:avLst>
              <a:gd name="adj1" fmla="val 113547"/>
              <a:gd name="adj2" fmla="val -113230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By moving around the word order in a sentence, we can focus attention on different parts.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2" name="Shape 92"/>
          <p:cNvSpPr txBox="1"/>
          <p:nvPr/>
        </p:nvSpPr>
        <p:spPr>
          <a:xfrm>
            <a:off x="584075" y="2568375"/>
            <a:ext cx="5115300" cy="91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Font typeface="Open Sans"/>
              <a:buAutoNum type="alphaUcPeriod"/>
            </a:pPr>
            <a:r>
              <a:rPr lang="en-US" sz="2000">
                <a:latin typeface="Open Sans"/>
                <a:ea typeface="Open Sans"/>
                <a:cs typeface="Open Sans"/>
                <a:sym typeface="Open Sans"/>
              </a:rPr>
              <a:t>I have never told a lie.</a:t>
            </a:r>
            <a:endParaRPr sz="200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Font typeface="Open Sans"/>
              <a:buAutoNum type="alphaUcPeriod"/>
            </a:pPr>
            <a:r>
              <a:rPr lang="en-US" sz="2000" b="1">
                <a:latin typeface="Open Sans"/>
                <a:ea typeface="Open Sans"/>
                <a:cs typeface="Open Sans"/>
                <a:sym typeface="Open Sans"/>
              </a:rPr>
              <a:t>Never</a:t>
            </a:r>
            <a:r>
              <a:rPr lang="en-US" sz="2000">
                <a:latin typeface="Open Sans"/>
                <a:ea typeface="Open Sans"/>
                <a:cs typeface="Open Sans"/>
                <a:sym typeface="Open Sans"/>
              </a:rPr>
              <a:t> have I told a lie.</a:t>
            </a:r>
            <a:endParaRPr sz="200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3" name="Shape 93"/>
          <p:cNvSpPr txBox="1"/>
          <p:nvPr/>
        </p:nvSpPr>
        <p:spPr>
          <a:xfrm>
            <a:off x="584075" y="3911725"/>
            <a:ext cx="5115300" cy="91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Font typeface="Open Sans"/>
              <a:buAutoNum type="alphaUcPeriod"/>
            </a:pPr>
            <a:r>
              <a:rPr lang="en-US" sz="2000">
                <a:latin typeface="Open Sans"/>
                <a:ea typeface="Open Sans"/>
                <a:cs typeface="Open Sans"/>
                <a:sym typeface="Open Sans"/>
              </a:rPr>
              <a:t>Mary really adores dogs.</a:t>
            </a:r>
            <a:endParaRPr sz="200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Font typeface="Open Sans"/>
              <a:buAutoNum type="alphaUcPeriod"/>
            </a:pPr>
            <a:r>
              <a:rPr lang="en-US" sz="2000" b="1">
                <a:latin typeface="Open Sans"/>
                <a:ea typeface="Open Sans"/>
                <a:cs typeface="Open Sans"/>
                <a:sym typeface="Open Sans"/>
              </a:rPr>
              <a:t>What </a:t>
            </a:r>
            <a:r>
              <a:rPr lang="en-US" sz="2000">
                <a:latin typeface="Open Sans"/>
                <a:ea typeface="Open Sans"/>
                <a:cs typeface="Open Sans"/>
                <a:sym typeface="Open Sans"/>
              </a:rPr>
              <a:t>Mary really adores is dogs.</a:t>
            </a:r>
            <a:endParaRPr sz="200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4" name="Shape 94"/>
          <p:cNvSpPr/>
          <p:nvPr/>
        </p:nvSpPr>
        <p:spPr>
          <a:xfrm>
            <a:off x="8903368" y="5226518"/>
            <a:ext cx="2791200" cy="1117500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How do we use them?</a:t>
            </a:r>
            <a:endParaRPr/>
          </a:p>
        </p:txBody>
      </p:sp>
      <p:sp>
        <p:nvSpPr>
          <p:cNvPr id="12" name="Google Shape;65;p15">
            <a:extLst>
              <a:ext uri="{FF2B5EF4-FFF2-40B4-BE49-F238E27FC236}">
                <a16:creationId xmlns:a16="http://schemas.microsoft.com/office/drawing/2014/main" id="{DCDEDB5C-E5DF-4F0A-A335-565D051006AA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title" idx="4294967295"/>
          </p:nvPr>
        </p:nvSpPr>
        <p:spPr>
          <a:xfrm>
            <a:off x="450599" y="229375"/>
            <a:ext cx="10900800" cy="13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</a:t>
            </a: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orm</a:t>
            </a: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</a:t>
            </a:r>
            <a:r>
              <a:rPr lang="en-US" sz="44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do we use them?</a:t>
            </a:r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body" idx="4294967295"/>
          </p:nvPr>
        </p:nvSpPr>
        <p:spPr>
          <a:xfrm>
            <a:off x="450599" y="1268700"/>
            <a:ext cx="10547700" cy="73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Look at these two examples again. </a:t>
            </a:r>
            <a:endParaRPr sz="200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1" name="Shape 101"/>
          <p:cNvSpPr/>
          <p:nvPr/>
        </p:nvSpPr>
        <p:spPr>
          <a:xfrm>
            <a:off x="4653575" y="3022012"/>
            <a:ext cx="1295100" cy="733800"/>
          </a:xfrm>
          <a:prstGeom prst="cloudCallout">
            <a:avLst>
              <a:gd name="adj1" fmla="val 69483"/>
              <a:gd name="adj2" fmla="val -38551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5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I</a:t>
            </a:r>
            <a:endParaRPr sz="1500"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2" name="Shape 102"/>
          <p:cNvSpPr/>
          <p:nvPr/>
        </p:nvSpPr>
        <p:spPr>
          <a:xfrm>
            <a:off x="4653575" y="1721750"/>
            <a:ext cx="1295100" cy="683400"/>
          </a:xfrm>
          <a:prstGeom prst="cloudCallout">
            <a:avLst>
              <a:gd name="adj1" fmla="val 70336"/>
              <a:gd name="adj2" fmla="val -30213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5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have</a:t>
            </a:r>
            <a:endParaRPr sz="1500"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4" name="Shape 104"/>
          <p:cNvSpPr txBox="1"/>
          <p:nvPr/>
        </p:nvSpPr>
        <p:spPr>
          <a:xfrm>
            <a:off x="504350" y="3037750"/>
            <a:ext cx="5115300" cy="91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Font typeface="Open Sans"/>
              <a:buAutoNum type="alphaUcPeriod"/>
            </a:pPr>
            <a:r>
              <a:rPr lang="en-US" sz="2000">
                <a:latin typeface="Open Sans"/>
                <a:ea typeface="Open Sans"/>
                <a:cs typeface="Open Sans"/>
                <a:sym typeface="Open Sans"/>
              </a:rPr>
              <a:t>I have never told a lie.</a:t>
            </a:r>
            <a:endParaRPr sz="200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Font typeface="Open Sans"/>
              <a:buAutoNum type="alphaUcPeriod"/>
            </a:pPr>
            <a:r>
              <a:rPr lang="en-US" sz="2000" b="1">
                <a:latin typeface="Open Sans"/>
                <a:ea typeface="Open Sans"/>
                <a:cs typeface="Open Sans"/>
                <a:sym typeface="Open Sans"/>
              </a:rPr>
              <a:t>Never</a:t>
            </a:r>
            <a:r>
              <a:rPr lang="en-US" sz="2000">
                <a:latin typeface="Open Sans"/>
                <a:ea typeface="Open Sans"/>
                <a:cs typeface="Open Sans"/>
                <a:sym typeface="Open Sans"/>
              </a:rPr>
              <a:t> have I told a lie.</a:t>
            </a:r>
            <a:endParaRPr sz="200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05" name="Shape 10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037475" y="2439912"/>
            <a:ext cx="1699025" cy="169902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Shape 106"/>
          <p:cNvSpPr/>
          <p:nvPr/>
        </p:nvSpPr>
        <p:spPr>
          <a:xfrm>
            <a:off x="6290150" y="1330326"/>
            <a:ext cx="2013300" cy="1043400"/>
          </a:xfrm>
          <a:prstGeom prst="wedgeRoundRectCallout">
            <a:avLst>
              <a:gd name="adj1" fmla="val 140226"/>
              <a:gd name="adj2" fmla="val 90476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Both sentences are in present perfect simple. Which is the auxiliary verb?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7" name="Shape 107"/>
          <p:cNvSpPr/>
          <p:nvPr/>
        </p:nvSpPr>
        <p:spPr>
          <a:xfrm>
            <a:off x="6290150" y="2612501"/>
            <a:ext cx="2013300" cy="1043400"/>
          </a:xfrm>
          <a:prstGeom prst="wedgeRoundRectCallout">
            <a:avLst>
              <a:gd name="adj1" fmla="val 136484"/>
              <a:gd name="adj2" fmla="val -4385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What/who is the subject of the sentences?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8" name="Shape 108"/>
          <p:cNvSpPr/>
          <p:nvPr/>
        </p:nvSpPr>
        <p:spPr>
          <a:xfrm>
            <a:off x="6290150" y="3894663"/>
            <a:ext cx="2013300" cy="1043400"/>
          </a:xfrm>
          <a:prstGeom prst="wedgeRoundRectCallout">
            <a:avLst>
              <a:gd name="adj1" fmla="val 134612"/>
              <a:gd name="adj2" fmla="val -84537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 example B, where in the sentence is the negative adverb/phrase?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9" name="Shape 109"/>
          <p:cNvSpPr/>
          <p:nvPr/>
        </p:nvSpPr>
        <p:spPr>
          <a:xfrm>
            <a:off x="4386875" y="4319175"/>
            <a:ext cx="1607400" cy="867000"/>
          </a:xfrm>
          <a:prstGeom prst="cloudCallout">
            <a:avLst>
              <a:gd name="adj1" fmla="val 60109"/>
              <a:gd name="adj2" fmla="val -38204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5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At the beginning</a:t>
            </a:r>
            <a:endParaRPr sz="1500"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0" name="Shape 110"/>
          <p:cNvSpPr/>
          <p:nvPr/>
        </p:nvSpPr>
        <p:spPr>
          <a:xfrm>
            <a:off x="6290150" y="5176851"/>
            <a:ext cx="2013300" cy="1043400"/>
          </a:xfrm>
          <a:prstGeom prst="wedgeRoundRectCallout">
            <a:avLst>
              <a:gd name="adj1" fmla="val 137419"/>
              <a:gd name="adj2" fmla="val -137287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What happens to the word order of the auxiliary verb and the subject?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1" name="Shape 111"/>
          <p:cNvSpPr/>
          <p:nvPr/>
        </p:nvSpPr>
        <p:spPr>
          <a:xfrm>
            <a:off x="4295375" y="5550500"/>
            <a:ext cx="1698900" cy="867000"/>
          </a:xfrm>
          <a:prstGeom prst="cloudCallout">
            <a:avLst>
              <a:gd name="adj1" fmla="val 64121"/>
              <a:gd name="adj2" fmla="val -36165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5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They become inverted</a:t>
            </a:r>
            <a:endParaRPr sz="1500"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2" name="Shape 112"/>
          <p:cNvSpPr/>
          <p:nvPr/>
        </p:nvSpPr>
        <p:spPr>
          <a:xfrm>
            <a:off x="9537675" y="5462301"/>
            <a:ext cx="2013300" cy="1043400"/>
          </a:xfrm>
          <a:prstGeom prst="wedgeRoundRectCallout">
            <a:avLst>
              <a:gd name="adj1" fmla="val 19251"/>
              <a:gd name="adj2" fmla="val -143404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This is why they are called inversions.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3" name="Shape 113"/>
          <p:cNvSpPr txBox="1"/>
          <p:nvPr/>
        </p:nvSpPr>
        <p:spPr>
          <a:xfrm>
            <a:off x="450600" y="926150"/>
            <a:ext cx="5451900" cy="73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55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2000"/>
              <a:buFont typeface="Open Sans"/>
              <a:buAutoNum type="arabicPeriod"/>
            </a:pPr>
            <a:r>
              <a:rPr lang="en-US" sz="20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Inversions with negative adverbs</a:t>
            </a:r>
            <a:endParaRPr sz="2000" b="1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" name="Google Shape;65;p15">
            <a:extLst>
              <a:ext uri="{FF2B5EF4-FFF2-40B4-BE49-F238E27FC236}">
                <a16:creationId xmlns:a16="http://schemas.microsoft.com/office/drawing/2014/main" id="{658DAD55-7DC0-4F42-9079-8697CEAC9115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8" name="Shape 118"/>
          <p:cNvGraphicFramePr/>
          <p:nvPr>
            <p:extLst>
              <p:ext uri="{D42A27DB-BD31-4B8C-83A1-F6EECF244321}">
                <p14:modId xmlns:p14="http://schemas.microsoft.com/office/powerpoint/2010/main" val="2755215179"/>
              </p:ext>
            </p:extLst>
          </p:nvPr>
        </p:nvGraphicFramePr>
        <p:xfrm>
          <a:off x="379787" y="2528245"/>
          <a:ext cx="8279875" cy="3149085"/>
        </p:xfrm>
        <a:graphic>
          <a:graphicData uri="http://schemas.openxmlformats.org/drawingml/2006/table">
            <a:tbl>
              <a:tblPr firstRow="1" bandRow="1">
                <a:noFill/>
                <a:tableStyleId>{F67F650E-E064-43CD-BD01-0904D543AEDC}</a:tableStyleId>
              </a:tblPr>
              <a:tblGrid>
                <a:gridCol w="1655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5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59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559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559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59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negative adverbs</a:t>
                      </a:r>
                      <a:endParaRPr lang="en-US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auxiliary verb</a:t>
                      </a:r>
                      <a:endParaRPr lang="en-US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subject</a:t>
                      </a:r>
                      <a:endParaRPr lang="en-US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main verb</a:t>
                      </a:r>
                      <a:endParaRPr lang="en-US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complement</a:t>
                      </a:r>
                      <a:endParaRPr lang="en-US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63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Nowhere in the UK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can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you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use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US dollars.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81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Not only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does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she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speak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Spanish, but also French.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25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At no time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did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they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mention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 exam results.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31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Never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has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he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told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 lie.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31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In no way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was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Thomas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wrong.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9" name="Shape 119"/>
          <p:cNvSpPr txBox="1"/>
          <p:nvPr/>
        </p:nvSpPr>
        <p:spPr>
          <a:xfrm>
            <a:off x="450601" y="229387"/>
            <a:ext cx="10009119" cy="8072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</a:t>
            </a: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orm</a:t>
            </a: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: 1.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i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nversions</a:t>
            </a:r>
            <a:endParaRPr sz="44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0" name="Shape 120"/>
          <p:cNvSpPr txBox="1"/>
          <p:nvPr/>
        </p:nvSpPr>
        <p:spPr>
          <a:xfrm>
            <a:off x="464550" y="892175"/>
            <a:ext cx="92385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Open Sans"/>
              <a:buNone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inversions after certain negative adverbs or phrases like this: 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endParaRPr sz="2000" b="1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21" name="Shape 1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031450" y="405300"/>
            <a:ext cx="1699025" cy="169902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Shape 122"/>
          <p:cNvSpPr/>
          <p:nvPr/>
        </p:nvSpPr>
        <p:spPr>
          <a:xfrm>
            <a:off x="6103450" y="1299276"/>
            <a:ext cx="2013300" cy="1043400"/>
          </a:xfrm>
          <a:prstGeom prst="wedgeRoundRectCallout">
            <a:avLst>
              <a:gd name="adj1" fmla="val 140015"/>
              <a:gd name="adj2" fmla="val -25554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Notice the negative words/phrases are all at the beginning of the sentence.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3" name="Shape 123"/>
          <p:cNvSpPr/>
          <p:nvPr/>
        </p:nvSpPr>
        <p:spPr>
          <a:xfrm>
            <a:off x="9927825" y="4470176"/>
            <a:ext cx="2013300" cy="1043400"/>
          </a:xfrm>
          <a:prstGeom prst="wedgeRoundRectCallout">
            <a:avLst>
              <a:gd name="adj1" fmla="val 27872"/>
              <a:gd name="adj2" fmla="val -98110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Here is the inversion (the auxiliary verb and the subject)...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4" name="Shape 124"/>
          <p:cNvSpPr/>
          <p:nvPr/>
        </p:nvSpPr>
        <p:spPr>
          <a:xfrm>
            <a:off x="8843125" y="2511900"/>
            <a:ext cx="2235300" cy="1550700"/>
          </a:xfrm>
          <a:prstGeom prst="wedgeRoundRectCallout">
            <a:avLst>
              <a:gd name="adj1" fmla="val 30187"/>
              <a:gd name="adj2" fmla="val -70441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Notice that with simple tenses (present and past), we </a:t>
            </a:r>
            <a:r>
              <a:rPr lang="en-US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add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the auxiliary verb before inverting. The main verb is in the infinitive.</a:t>
            </a:r>
            <a:endParaRPr sz="140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5" name="Shape 125"/>
          <p:cNvSpPr/>
          <p:nvPr/>
        </p:nvSpPr>
        <p:spPr>
          <a:xfrm>
            <a:off x="9122275" y="5774674"/>
            <a:ext cx="2608200" cy="912900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Don’t forget to consider...</a:t>
            </a:r>
            <a:endParaRPr/>
          </a:p>
        </p:txBody>
      </p:sp>
      <p:sp>
        <p:nvSpPr>
          <p:cNvPr id="126" name="Shape 126"/>
          <p:cNvSpPr/>
          <p:nvPr/>
        </p:nvSpPr>
        <p:spPr>
          <a:xfrm rot="-208937" flipH="1">
            <a:off x="1528797" y="1729872"/>
            <a:ext cx="6475156" cy="1699055"/>
          </a:xfrm>
          <a:prstGeom prst="arc">
            <a:avLst>
              <a:gd name="adj1" fmla="val 12374551"/>
              <a:gd name="adj2" fmla="val 52182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7" name="Shape 127"/>
          <p:cNvSpPr/>
          <p:nvPr/>
        </p:nvSpPr>
        <p:spPr>
          <a:xfrm rot="9925789">
            <a:off x="2698322" y="3886117"/>
            <a:ext cx="6433707" cy="288367"/>
          </a:xfrm>
          <a:prstGeom prst="arc">
            <a:avLst>
              <a:gd name="adj1" fmla="val 10841550"/>
              <a:gd name="adj2" fmla="val 21509531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8" name="Shape 128"/>
          <p:cNvSpPr/>
          <p:nvPr/>
        </p:nvSpPr>
        <p:spPr>
          <a:xfrm rot="-646947" flipH="1">
            <a:off x="3390582" y="3294738"/>
            <a:ext cx="5643030" cy="420975"/>
          </a:xfrm>
          <a:prstGeom prst="arc">
            <a:avLst>
              <a:gd name="adj1" fmla="val 10817333"/>
              <a:gd name="adj2" fmla="val 21555651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9" name="Shape 129"/>
          <p:cNvSpPr/>
          <p:nvPr/>
        </p:nvSpPr>
        <p:spPr>
          <a:xfrm rot="5400000">
            <a:off x="3517506" y="4229276"/>
            <a:ext cx="379373" cy="3343499"/>
          </a:xfrm>
          <a:prstGeom prst="rightBracket">
            <a:avLst>
              <a:gd name="adj" fmla="val 8333"/>
            </a:avLst>
          </a:prstGeom>
          <a:noFill/>
          <a:ln w="19050" cap="flat" cmpd="sng">
            <a:solidFill>
              <a:srgbClr val="C9D52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" name="Google Shape;65;p15">
            <a:extLst>
              <a:ext uri="{FF2B5EF4-FFF2-40B4-BE49-F238E27FC236}">
                <a16:creationId xmlns:a16="http://schemas.microsoft.com/office/drawing/2014/main" id="{137F7A89-CCD1-43BF-BF9E-43BF823C4755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5" name="Shape 135"/>
          <p:cNvGraphicFramePr/>
          <p:nvPr>
            <p:extLst>
              <p:ext uri="{D42A27DB-BD31-4B8C-83A1-F6EECF244321}">
                <p14:modId xmlns:p14="http://schemas.microsoft.com/office/powerpoint/2010/main" val="755361287"/>
              </p:ext>
            </p:extLst>
          </p:nvPr>
        </p:nvGraphicFramePr>
        <p:xfrm>
          <a:off x="1087687" y="2544445"/>
          <a:ext cx="8793250" cy="2942530"/>
        </p:xfrm>
        <a:graphic>
          <a:graphicData uri="http://schemas.openxmlformats.org/drawingml/2006/table">
            <a:tbl>
              <a:tblPr firstRow="1" bandRow="1">
                <a:noFill/>
                <a:tableStyleId>{F67F650E-E064-43CD-BD01-0904D543AEDC}</a:tableStyleId>
              </a:tblPr>
              <a:tblGrid>
                <a:gridCol w="1636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17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608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37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651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59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negative adverbs</a:t>
                      </a:r>
                      <a:endParaRPr lang="en-US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auxiliary verb</a:t>
                      </a:r>
                      <a:endParaRPr lang="en-US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subject</a:t>
                      </a:r>
                      <a:endParaRPr lang="en-US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main verb</a:t>
                      </a:r>
                      <a:endParaRPr lang="en-US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complement</a:t>
                      </a:r>
                      <a:endParaRPr lang="en-US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63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Nowhere in the UK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can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you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use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US dollars.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81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Not only</a:t>
                      </a:r>
                      <a:endParaRPr sz="1600" b="1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does</a:t>
                      </a:r>
                      <a:endParaRPr sz="1600" b="1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she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speak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Spanish, </a:t>
                      </a:r>
                      <a:r>
                        <a:rPr lang="en-US" sz="1600" b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but also </a:t>
                      </a: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French.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25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At no time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did</a:t>
                      </a:r>
                      <a:endParaRPr sz="1600" b="1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they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mention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 exam results.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31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Never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has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he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told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 lie.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31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In no way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was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Thomas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wrong.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6" name="Shape 136"/>
          <p:cNvSpPr txBox="1"/>
          <p:nvPr/>
        </p:nvSpPr>
        <p:spPr>
          <a:xfrm>
            <a:off x="450600" y="229375"/>
            <a:ext cx="112800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</a:t>
            </a: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orm</a:t>
            </a: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nversions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–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thin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gs to remember</a:t>
            </a:r>
            <a:endParaRPr sz="44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7" name="Shape 137"/>
          <p:cNvSpPr txBox="1"/>
          <p:nvPr/>
        </p:nvSpPr>
        <p:spPr>
          <a:xfrm>
            <a:off x="450600" y="1118250"/>
            <a:ext cx="100674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55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Font typeface="Open Sans"/>
              <a:buChar char="●"/>
            </a:pPr>
            <a:r>
              <a:rPr lang="en-US" sz="2000">
                <a:latin typeface="Open Sans"/>
                <a:ea typeface="Open Sans"/>
                <a:cs typeface="Open Sans"/>
                <a:sym typeface="Open Sans"/>
              </a:rPr>
              <a:t>The auxiliary verbs which need to be added in the simple tenses are </a:t>
            </a:r>
            <a:r>
              <a:rPr lang="en-US" sz="2000" b="1">
                <a:latin typeface="Open Sans"/>
                <a:ea typeface="Open Sans"/>
                <a:cs typeface="Open Sans"/>
                <a:sym typeface="Open Sans"/>
              </a:rPr>
              <a:t>do/does</a:t>
            </a:r>
            <a:r>
              <a:rPr lang="en-US" sz="2000">
                <a:latin typeface="Open Sans"/>
                <a:ea typeface="Open Sans"/>
                <a:cs typeface="Open Sans"/>
                <a:sym typeface="Open Sans"/>
              </a:rPr>
              <a:t> in the present or </a:t>
            </a:r>
            <a:r>
              <a:rPr lang="en-US" sz="2000" b="1">
                <a:latin typeface="Open Sans"/>
                <a:ea typeface="Open Sans"/>
                <a:cs typeface="Open Sans"/>
                <a:sym typeface="Open Sans"/>
              </a:rPr>
              <a:t>did </a:t>
            </a:r>
            <a:r>
              <a:rPr lang="en-US" sz="2000">
                <a:latin typeface="Open Sans"/>
                <a:ea typeface="Open Sans"/>
                <a:cs typeface="Open Sans"/>
                <a:sym typeface="Open Sans"/>
              </a:rPr>
              <a:t>in the past.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endParaRPr sz="2000" b="1" i="0" u="none" strike="noStrike" cap="none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8" name="Shape 138"/>
          <p:cNvSpPr/>
          <p:nvPr/>
        </p:nvSpPr>
        <p:spPr>
          <a:xfrm>
            <a:off x="9122275" y="5774674"/>
            <a:ext cx="2608200" cy="912900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What about cleft sentences with </a:t>
            </a:r>
            <a:r>
              <a:rPr lang="en-US" sz="1600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what</a:t>
            </a: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  <a:endParaRPr/>
          </a:p>
        </p:txBody>
      </p:sp>
      <p:sp>
        <p:nvSpPr>
          <p:cNvPr id="139" name="Shape 139"/>
          <p:cNvSpPr txBox="1"/>
          <p:nvPr/>
        </p:nvSpPr>
        <p:spPr>
          <a:xfrm>
            <a:off x="450600" y="1737150"/>
            <a:ext cx="100674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55600" algn="l" rtl="0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SzPts val="2000"/>
              <a:buFont typeface="Open Sans"/>
              <a:buChar char="●"/>
            </a:pPr>
            <a:r>
              <a:rPr lang="en-US" sz="2000">
                <a:latin typeface="Open Sans"/>
                <a:ea typeface="Open Sans"/>
                <a:cs typeface="Open Sans"/>
                <a:sym typeface="Open Sans"/>
              </a:rPr>
              <a:t>A </a:t>
            </a:r>
            <a:r>
              <a:rPr lang="en-US" sz="2000" b="1">
                <a:latin typeface="Open Sans"/>
                <a:ea typeface="Open Sans"/>
                <a:cs typeface="Open Sans"/>
                <a:sym typeface="Open Sans"/>
              </a:rPr>
              <a:t>not only </a:t>
            </a:r>
            <a:r>
              <a:rPr lang="en-US" sz="2000">
                <a:latin typeface="Open Sans"/>
                <a:ea typeface="Open Sans"/>
                <a:cs typeface="Open Sans"/>
                <a:sym typeface="Open Sans"/>
              </a:rPr>
              <a:t>phrase is usually completed by </a:t>
            </a:r>
            <a:r>
              <a:rPr lang="en-US" sz="2000" b="1">
                <a:latin typeface="Open Sans"/>
                <a:ea typeface="Open Sans"/>
                <a:cs typeface="Open Sans"/>
                <a:sym typeface="Open Sans"/>
              </a:rPr>
              <a:t>but also. </a:t>
            </a:r>
            <a:endParaRPr sz="2000" b="1" i="0" u="none" strike="noStrike" cap="none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" name="Google Shape;65;p15">
            <a:extLst>
              <a:ext uri="{FF2B5EF4-FFF2-40B4-BE49-F238E27FC236}">
                <a16:creationId xmlns:a16="http://schemas.microsoft.com/office/drawing/2014/main" id="{B018B451-D445-44A9-9906-8B76E9F6908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/>
          <p:nvPr/>
        </p:nvSpPr>
        <p:spPr>
          <a:xfrm>
            <a:off x="450601" y="239081"/>
            <a:ext cx="10009119" cy="8072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None/>
            </a:pP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I use them?</a:t>
            </a:r>
            <a:endParaRPr sz="440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6" name="Shape 146"/>
          <p:cNvSpPr txBox="1"/>
          <p:nvPr/>
        </p:nvSpPr>
        <p:spPr>
          <a:xfrm>
            <a:off x="450601" y="926160"/>
            <a:ext cx="4763700" cy="73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2.	Cleft sentences with </a:t>
            </a:r>
            <a:r>
              <a:rPr lang="en-US" sz="2000" b="1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What</a:t>
            </a:r>
            <a:endParaRPr sz="2000" b="1" i="1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7" name="Shape 147"/>
          <p:cNvSpPr txBox="1"/>
          <p:nvPr/>
        </p:nvSpPr>
        <p:spPr>
          <a:xfrm>
            <a:off x="356425" y="2970450"/>
            <a:ext cx="5115300" cy="91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Font typeface="Open Sans"/>
              <a:buAutoNum type="alphaUcPeriod"/>
            </a:pPr>
            <a:r>
              <a:rPr lang="en-US" sz="2000">
                <a:latin typeface="Open Sans"/>
                <a:ea typeface="Open Sans"/>
                <a:cs typeface="Open Sans"/>
                <a:sym typeface="Open Sans"/>
              </a:rPr>
              <a:t>Mary really adores dogs.</a:t>
            </a:r>
            <a:endParaRPr sz="200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Font typeface="Open Sans"/>
              <a:buAutoNum type="alphaUcPeriod"/>
            </a:pPr>
            <a:r>
              <a:rPr lang="en-US" sz="2000">
                <a:latin typeface="Open Sans"/>
                <a:ea typeface="Open Sans"/>
                <a:cs typeface="Open Sans"/>
                <a:sym typeface="Open Sans"/>
              </a:rPr>
              <a:t>What</a:t>
            </a:r>
            <a:r>
              <a:rPr lang="en-US" sz="2000" b="1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000">
                <a:latin typeface="Open Sans"/>
                <a:ea typeface="Open Sans"/>
                <a:cs typeface="Open Sans"/>
                <a:sym typeface="Open Sans"/>
              </a:rPr>
              <a:t>Mary really adores is dogs.</a:t>
            </a:r>
            <a:endParaRPr sz="200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8" name="Shape 148"/>
          <p:cNvSpPr txBox="1">
            <a:spLocks noGrp="1"/>
          </p:cNvSpPr>
          <p:nvPr>
            <p:ph type="body" idx="4294967295"/>
          </p:nvPr>
        </p:nvSpPr>
        <p:spPr>
          <a:xfrm>
            <a:off x="450599" y="1335425"/>
            <a:ext cx="10547700" cy="73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Look at these two examples again. </a:t>
            </a:r>
            <a:endParaRPr sz="200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9" name="Shape 149"/>
          <p:cNvSpPr/>
          <p:nvPr/>
        </p:nvSpPr>
        <p:spPr>
          <a:xfrm>
            <a:off x="7377850" y="1595750"/>
            <a:ext cx="2700600" cy="1312200"/>
          </a:xfrm>
          <a:prstGeom prst="wedgeRoundRectCallout">
            <a:avLst>
              <a:gd name="adj1" fmla="val -63170"/>
              <a:gd name="adj2" fmla="val 52498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 example B, what word is added to the beginning of the sentence?</a:t>
            </a:r>
            <a:endParaRPr/>
          </a:p>
        </p:txBody>
      </p:sp>
      <p:pic>
        <p:nvPicPr>
          <p:cNvPr id="150" name="Shape 15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94987" y="2475938"/>
            <a:ext cx="1906125" cy="1906125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Shape 151"/>
          <p:cNvSpPr/>
          <p:nvPr/>
        </p:nvSpPr>
        <p:spPr>
          <a:xfrm>
            <a:off x="7377850" y="4278850"/>
            <a:ext cx="2700600" cy="1312200"/>
          </a:xfrm>
          <a:prstGeom prst="wedgeRoundRectCallout">
            <a:avLst>
              <a:gd name="adj1" fmla="val -68983"/>
              <a:gd name="adj2" fmla="val -55255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What word is added before the object?</a:t>
            </a:r>
            <a:endParaRPr/>
          </a:p>
        </p:txBody>
      </p:sp>
      <p:sp>
        <p:nvSpPr>
          <p:cNvPr id="152" name="Shape 152"/>
          <p:cNvSpPr/>
          <p:nvPr/>
        </p:nvSpPr>
        <p:spPr>
          <a:xfrm>
            <a:off x="9869950" y="5723100"/>
            <a:ext cx="1698900" cy="867000"/>
          </a:xfrm>
          <a:prstGeom prst="cloudCallout">
            <a:avLst>
              <a:gd name="adj1" fmla="val -73480"/>
              <a:gd name="adj2" fmla="val -57082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5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is</a:t>
            </a:r>
            <a:endParaRPr sz="1500"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3" name="Shape 153"/>
          <p:cNvSpPr/>
          <p:nvPr/>
        </p:nvSpPr>
        <p:spPr>
          <a:xfrm>
            <a:off x="9869950" y="2766700"/>
            <a:ext cx="1698900" cy="867000"/>
          </a:xfrm>
          <a:prstGeom prst="cloudCallout">
            <a:avLst>
              <a:gd name="adj1" fmla="val -82721"/>
              <a:gd name="adj2" fmla="val -21476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5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What</a:t>
            </a:r>
            <a:endParaRPr sz="1500"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" name="Google Shape;65;p15">
            <a:extLst>
              <a:ext uri="{FF2B5EF4-FFF2-40B4-BE49-F238E27FC236}">
                <a16:creationId xmlns:a16="http://schemas.microsoft.com/office/drawing/2014/main" id="{F74E0A5B-4C63-46B9-A484-274DABB6BA8B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9" name="Shape 159"/>
          <p:cNvGraphicFramePr/>
          <p:nvPr>
            <p:extLst>
              <p:ext uri="{D42A27DB-BD31-4B8C-83A1-F6EECF244321}">
                <p14:modId xmlns:p14="http://schemas.microsoft.com/office/powerpoint/2010/main" val="785182059"/>
              </p:ext>
            </p:extLst>
          </p:nvPr>
        </p:nvGraphicFramePr>
        <p:xfrm>
          <a:off x="1852975" y="1165695"/>
          <a:ext cx="8504050" cy="2591225"/>
        </p:xfrm>
        <a:graphic>
          <a:graphicData uri="http://schemas.openxmlformats.org/drawingml/2006/table">
            <a:tbl>
              <a:tblPr firstRow="1" bandRow="1">
                <a:noFill/>
                <a:tableStyleId>{F67F650E-E064-43CD-BD01-0904D543AEDC}</a:tableStyleId>
              </a:tblPr>
              <a:tblGrid>
                <a:gridCol w="1635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98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44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261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369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i="1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What</a:t>
                      </a:r>
                      <a:endParaRPr sz="1600" i="1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i="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subject clause</a:t>
                      </a:r>
                      <a:endParaRPr lang="en-US" sz="1600" i="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i="1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 be</a:t>
                      </a:r>
                      <a:endParaRPr lang="en-US" sz="1600" i="1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i="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object clause</a:t>
                      </a:r>
                      <a:endParaRPr lang="en-US" sz="1600" i="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5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What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Mary really adores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is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dogs.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3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What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she said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was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she’d be late.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5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What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Daniel wants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is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 new guitar.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60" name="Shape 160"/>
          <p:cNvSpPr txBox="1"/>
          <p:nvPr/>
        </p:nvSpPr>
        <p:spPr>
          <a:xfrm>
            <a:off x="450600" y="229375"/>
            <a:ext cx="112800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</a:t>
            </a: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orm</a:t>
            </a: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2.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cleft sentences with 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What</a:t>
            </a:r>
            <a:endParaRPr sz="4400" i="1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1" name="Shape 161"/>
          <p:cNvSpPr/>
          <p:nvPr/>
        </p:nvSpPr>
        <p:spPr>
          <a:xfrm>
            <a:off x="8916375" y="5326825"/>
            <a:ext cx="2951100" cy="1245900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Let’s practise...</a:t>
            </a:r>
            <a:endParaRPr/>
          </a:p>
        </p:txBody>
      </p:sp>
      <p:pic>
        <p:nvPicPr>
          <p:cNvPr id="162" name="Shape 16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1137" y="4048363"/>
            <a:ext cx="1906125" cy="1906125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Shape 163"/>
          <p:cNvSpPr/>
          <p:nvPr/>
        </p:nvSpPr>
        <p:spPr>
          <a:xfrm>
            <a:off x="3127500" y="4706575"/>
            <a:ext cx="3642000" cy="1575300"/>
          </a:xfrm>
          <a:prstGeom prst="wedgeRoundRectCallout">
            <a:avLst>
              <a:gd name="adj1" fmla="val -76346"/>
              <a:gd name="adj2" fmla="val 12622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Notice how these parts are added in cleft sentences.</a:t>
            </a:r>
            <a:endParaRPr sz="16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Mary really adores dogs. </a:t>
            </a:r>
            <a:r>
              <a:rPr lang="en-US" sz="16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vs </a:t>
            </a:r>
            <a:endParaRPr sz="16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1">
                <a:latin typeface="Open Sans"/>
                <a:ea typeface="Open Sans"/>
                <a:cs typeface="Open Sans"/>
                <a:sym typeface="Open Sans"/>
              </a:rPr>
              <a:t>What</a:t>
            </a: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 Mary really adores </a:t>
            </a:r>
            <a:r>
              <a:rPr lang="en-US" sz="1600" b="1">
                <a:latin typeface="Open Sans"/>
                <a:ea typeface="Open Sans"/>
                <a:cs typeface="Open Sans"/>
                <a:sym typeface="Open Sans"/>
              </a:rPr>
              <a:t>is</a:t>
            </a: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 dogs.</a:t>
            </a:r>
            <a:endParaRPr sz="16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4" name="Shape 164"/>
          <p:cNvSpPr/>
          <p:nvPr/>
        </p:nvSpPr>
        <p:spPr>
          <a:xfrm rot="-7664553">
            <a:off x="2572956" y="3991186"/>
            <a:ext cx="2367695" cy="193049"/>
          </a:xfrm>
          <a:prstGeom prst="arc">
            <a:avLst>
              <a:gd name="adj1" fmla="val 10796686"/>
              <a:gd name="adj2" fmla="val 21235565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5" name="Shape 165"/>
          <p:cNvSpPr/>
          <p:nvPr/>
        </p:nvSpPr>
        <p:spPr>
          <a:xfrm rot="7722358" flipH="1">
            <a:off x="4903382" y="4077917"/>
            <a:ext cx="1977535" cy="287766"/>
          </a:xfrm>
          <a:prstGeom prst="arc">
            <a:avLst>
              <a:gd name="adj1" fmla="val 10840542"/>
              <a:gd name="adj2" fmla="val 21375911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" name="Google Shape;65;p15">
            <a:extLst>
              <a:ext uri="{FF2B5EF4-FFF2-40B4-BE49-F238E27FC236}">
                <a16:creationId xmlns:a16="http://schemas.microsoft.com/office/drawing/2014/main" id="{7FF7557E-DB00-4CED-93B6-2AD297302823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856</Words>
  <Application>Microsoft Office PowerPoint</Application>
  <PresentationFormat>Widescreen</PresentationFormat>
  <Paragraphs>165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Noto Sans Symbols</vt:lpstr>
      <vt:lpstr>Open Sans</vt:lpstr>
      <vt:lpstr>Rockwell</vt:lpstr>
      <vt:lpstr>Rokkitt</vt:lpstr>
      <vt:lpstr>Times New Roman</vt:lpstr>
      <vt:lpstr>Simple Light</vt:lpstr>
      <vt:lpstr>Pearson</vt:lpstr>
      <vt:lpstr>Grammar B2+ cleft sentences for emphasis</vt:lpstr>
      <vt:lpstr>What is a cleft sentence? </vt:lpstr>
      <vt:lpstr>Function: When do we use them?</vt:lpstr>
      <vt:lpstr>PowerPoint Presentation</vt:lpstr>
      <vt:lpstr>Form: How do we use them?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Muszynski, Daniel</cp:lastModifiedBy>
  <cp:revision>10</cp:revision>
  <dcterms:modified xsi:type="dcterms:W3CDTF">2019-12-05T11:16:12Z</dcterms:modified>
</cp:coreProperties>
</file>